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7" r:id="rId6"/>
    <p:sldId id="258" r:id="rId7"/>
    <p:sldId id="290" r:id="rId8"/>
    <p:sldId id="264" r:id="rId9"/>
    <p:sldId id="291" r:id="rId10"/>
    <p:sldId id="268" r:id="rId11"/>
    <p:sldId id="286" r:id="rId12"/>
    <p:sldId id="262" r:id="rId13"/>
    <p:sldId id="292" r:id="rId14"/>
    <p:sldId id="279" r:id="rId15"/>
    <p:sldId id="26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04" autoAdjust="0"/>
  </p:normalViewPr>
  <p:slideViewPr>
    <p:cSldViewPr snapToGrid="0">
      <p:cViewPr varScale="1">
        <p:scale>
          <a:sx n="95" d="100"/>
          <a:sy n="95" d="100"/>
        </p:scale>
        <p:origin x="1194" y="306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3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1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r>
              <a:rPr lang="en-US" dirty="0"/>
              <a:t>Basic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C883-7528-F9C5-D6FA-15EC059A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112"/>
            <a:ext cx="10668000" cy="1325563"/>
          </a:xfrm>
        </p:spPr>
        <p:txBody>
          <a:bodyPr/>
          <a:lstStyle/>
          <a:p>
            <a:r>
              <a:rPr lang="en-US" dirty="0"/>
              <a:t>Dynamic delivery​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7E69BA-FC91-08A5-671F-B53E6E989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4278313" cy="3737541"/>
          </a:xfrm>
        </p:spPr>
        <p:txBody>
          <a:bodyPr/>
          <a:lstStyle/>
          <a:p>
            <a:r>
              <a:rPr lang="en-US" dirty="0"/>
              <a:t>Learn to infuse energy into your delivery to leave a lasting impression​</a:t>
            </a:r>
          </a:p>
          <a:p>
            <a:r>
              <a:rPr lang="en-US" dirty="0"/>
              <a:t>One of the goals of effective communication is to motivate your audience</a:t>
            </a:r>
          </a:p>
        </p:txBody>
      </p:sp>
      <p:graphicFrame>
        <p:nvGraphicFramePr>
          <p:cNvPr id="8" name="Table Placeholder 7">
            <a:extLst>
              <a:ext uri="{FF2B5EF4-FFF2-40B4-BE49-F238E27FC236}">
                <a16:creationId xmlns:a16="http://schemas.microsoft.com/office/drawing/2014/main" id="{24EE9911-8AC9-5BE2-4456-0175FD28D083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3554612853"/>
              </p:ext>
            </p:extLst>
          </p:nvPr>
        </p:nvGraphicFramePr>
        <p:xfrm>
          <a:off x="5241925" y="2417763"/>
          <a:ext cx="6188076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95814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2052644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233830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1205788">
                  <a:extLst>
                    <a:ext uri="{9D8B030D-6E8A-4147-A177-3AD203B41FA5}">
                      <a16:colId xmlns:a16="http://schemas.microsoft.com/office/drawing/2014/main" val="310469273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Metric​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Measurement​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Target​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Actual​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Audience </a:t>
                      </a:r>
                      <a:b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attendance​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# of attendees​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150​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120​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Engagement duration​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Minutes​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60​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75​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Q&amp;A interaction​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# of questions​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Positive </a:t>
                      </a:r>
                      <a:b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feedback​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90​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95​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069432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FE259-B742-148B-88EA-EAE8422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7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Final tips &amp; takeaways​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/>
          <a:p>
            <a:r>
              <a:rPr lang="en-US" dirty="0"/>
              <a:t>Consistent rehearsal​</a:t>
            </a:r>
          </a:p>
          <a:p>
            <a:pPr lvl="1"/>
            <a:r>
              <a:rPr lang="en-US" dirty="0"/>
              <a:t>Practice makes perfect, so strengthen your familiarity with the presentation​</a:t>
            </a:r>
          </a:p>
          <a:p>
            <a:r>
              <a:rPr lang="en-US" dirty="0"/>
              <a:t>Refine delivery style​</a:t>
            </a:r>
          </a:p>
          <a:p>
            <a:pPr lvl="1"/>
            <a:r>
              <a:rPr lang="en-US" dirty="0"/>
              <a:t>Pacing, tone, and emphasis​</a:t>
            </a:r>
          </a:p>
          <a:p>
            <a:r>
              <a:rPr lang="en-US" dirty="0"/>
              <a:t>Timing and transitions​</a:t>
            </a:r>
          </a:p>
          <a:p>
            <a:pPr lvl="1"/>
            <a:r>
              <a:rPr lang="en-US" dirty="0"/>
              <a:t>Aim for seamless, professional delivery​</a:t>
            </a:r>
          </a:p>
          <a:p>
            <a:r>
              <a:rPr lang="en-US" dirty="0"/>
              <a:t>Practice audience</a:t>
            </a:r>
          </a:p>
          <a:p>
            <a:pPr lvl="1"/>
            <a:r>
              <a:rPr lang="en-US" dirty="0"/>
              <a:t>Enlist colleagues to listen &amp; provide feedback​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/>
          <a:p>
            <a:r>
              <a:rPr lang="en-US" dirty="0"/>
              <a:t>Seek feedback​</a:t>
            </a:r>
          </a:p>
          <a:p>
            <a:r>
              <a:rPr lang="en-US" dirty="0"/>
              <a:t>Reflect on performance​</a:t>
            </a:r>
          </a:p>
          <a:p>
            <a:r>
              <a:rPr lang="en-US" dirty="0"/>
              <a:t>Explore new techniques​</a:t>
            </a:r>
          </a:p>
          <a:p>
            <a:r>
              <a:rPr lang="en-US" dirty="0"/>
              <a:t>Set personal goals​</a:t>
            </a:r>
          </a:p>
          <a:p>
            <a:r>
              <a:rPr lang="en-US" dirty="0"/>
              <a:t>Iterate and adapt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55" y="896112"/>
            <a:ext cx="10665845" cy="1325563"/>
          </a:xfrm>
        </p:spPr>
        <p:txBody>
          <a:bodyPr/>
          <a:lstStyle/>
          <a:p>
            <a:r>
              <a:rPr lang="en-US" dirty="0"/>
              <a:t>Speaking engagement metrics​</a:t>
            </a:r>
          </a:p>
        </p:txBody>
      </p:sp>
      <p:graphicFrame>
        <p:nvGraphicFramePr>
          <p:cNvPr id="14" name="Table Placeholder 13">
            <a:extLst>
              <a:ext uri="{FF2B5EF4-FFF2-40B4-BE49-F238E27FC236}">
                <a16:creationId xmlns:a16="http://schemas.microsoft.com/office/drawing/2014/main" id="{597B3320-3330-1F17-5E4B-B24CAB0A4487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734130339"/>
              </p:ext>
            </p:extLst>
          </p:nvPr>
        </p:nvGraphicFramePr>
        <p:xfrm>
          <a:off x="762000" y="2417763"/>
          <a:ext cx="10666412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44221">
                  <a:extLst>
                    <a:ext uri="{9D8B030D-6E8A-4147-A177-3AD203B41FA5}">
                      <a16:colId xmlns:a16="http://schemas.microsoft.com/office/drawing/2014/main" val="4239035621"/>
                    </a:ext>
                  </a:extLst>
                </a:gridCol>
                <a:gridCol w="3253189">
                  <a:extLst>
                    <a:ext uri="{9D8B030D-6E8A-4147-A177-3AD203B41FA5}">
                      <a16:colId xmlns:a16="http://schemas.microsoft.com/office/drawing/2014/main" val="1645754944"/>
                    </a:ext>
                  </a:extLst>
                </a:gridCol>
                <a:gridCol w="2005852">
                  <a:extLst>
                    <a:ext uri="{9D8B030D-6E8A-4147-A177-3AD203B41FA5}">
                      <a16:colId xmlns:a16="http://schemas.microsoft.com/office/drawing/2014/main" val="4278473568"/>
                    </a:ext>
                  </a:extLst>
                </a:gridCol>
                <a:gridCol w="1963150">
                  <a:extLst>
                    <a:ext uri="{9D8B030D-6E8A-4147-A177-3AD203B41FA5}">
                      <a16:colId xmlns:a16="http://schemas.microsoft.com/office/drawing/2014/main" val="76074218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Impact factor​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Measurement​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Target​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Achieved​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8893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Audience interaction​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85​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88​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437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Knowledge retention​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75​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80​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29487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Post-presentation surveys​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Average rating​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4.2​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4.5​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715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Referral rate​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10​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12​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07467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EB401-2F91-2D90-C859-96484861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9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>
            <a:normAutofit lnSpcReduction="10000"/>
          </a:bodyPr>
          <a:lstStyle/>
          <a:p>
            <a:r>
              <a:rPr lang="en-US" dirty="0"/>
              <a:t>Brita Tamm​</a:t>
            </a:r>
          </a:p>
          <a:p>
            <a:r>
              <a:rPr lang="en-US" dirty="0"/>
              <a:t>502-555-0152​</a:t>
            </a:r>
          </a:p>
          <a:p>
            <a:r>
              <a:rPr lang="en-US" dirty="0"/>
              <a:t>brita@firstupconsultants.com​</a:t>
            </a:r>
          </a:p>
          <a:p>
            <a:r>
              <a:rPr lang="en-US" dirty="0"/>
              <a:t>www.firstupconsultants.com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Building confidence</a:t>
            </a:r>
          </a:p>
          <a:p>
            <a:r>
              <a:rPr lang="en-US" dirty="0"/>
              <a:t>Engaging the audience</a:t>
            </a:r>
          </a:p>
          <a:p>
            <a:r>
              <a:rPr lang="en-US" dirty="0"/>
              <a:t>Visual aids</a:t>
            </a:r>
          </a:p>
          <a:p>
            <a:r>
              <a:rPr lang="en-US" dirty="0"/>
              <a:t>Final tips &amp; takeaways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544285"/>
            <a:ext cx="6594768" cy="3445329"/>
          </a:xfrm>
        </p:spPr>
        <p:txBody>
          <a:bodyPr>
            <a:normAutofit/>
          </a:bodyPr>
          <a:lstStyle/>
          <a:p>
            <a:r>
              <a:rPr lang="en-US" dirty="0"/>
              <a:t>Overcoming nervousness​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789" y="4130045"/>
            <a:ext cx="6594768" cy="1951523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  <a:p>
            <a:endParaRPr lang="en-US" dirty="0"/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988706"/>
          </a:xfrm>
        </p:spPr>
        <p:txBody>
          <a:bodyPr/>
          <a:lstStyle/>
          <a:p>
            <a:r>
              <a:rPr lang="en-US" dirty="0"/>
              <a:t>Engaging the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3059113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Make eye contact with your audience to create a sense of intimacy and involvement</a:t>
            </a:r>
          </a:p>
          <a:p>
            <a:r>
              <a:rPr lang="en-US" dirty="0"/>
              <a:t>Weave relatable stories into your presentation using narratives that make your message memorable and impactful</a:t>
            </a:r>
          </a:p>
          <a:p>
            <a:r>
              <a:rPr lang="en-US" dirty="0"/>
              <a:t>Encourage questions and provide thoughtful responses to enhance audience participation</a:t>
            </a:r>
          </a:p>
          <a:p>
            <a:r>
              <a:rPr lang="en-US" dirty="0"/>
              <a:t>Use live polls or surveys to gather audience opinions, promoting engagement and making sure the audience feel involved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1" y="576943"/>
            <a:ext cx="6449786" cy="2785508"/>
          </a:xfrm>
        </p:spPr>
        <p:txBody>
          <a:bodyPr>
            <a:normAutofit/>
          </a:bodyPr>
          <a:lstStyle/>
          <a:p>
            <a:r>
              <a:rPr lang="en-US" dirty="0"/>
              <a:t>Selecting </a:t>
            </a:r>
            <a:br>
              <a:rPr lang="en-US" dirty="0"/>
            </a:br>
            <a:r>
              <a:rPr lang="en-US" dirty="0"/>
              <a:t>visual aids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3373686"/>
            <a:ext cx="6449785" cy="1029586"/>
          </a:xfrm>
        </p:spPr>
        <p:txBody>
          <a:bodyPr/>
          <a:lstStyle/>
          <a:p>
            <a:r>
              <a:rPr lang="en-US" dirty="0"/>
              <a:t>Enhancing your 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896112"/>
            <a:ext cx="9389288" cy="1362456"/>
          </a:xfrm>
        </p:spPr>
        <p:txBody>
          <a:bodyPr/>
          <a:lstStyle/>
          <a:p>
            <a:r>
              <a:rPr lang="en-US" dirty="0"/>
              <a:t>Effective delivery techniques​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Voice modulation is a powerful tool in public speaking. It involves varying pitch, tone, and volume to convey emotion, emphasize points, and maintain interest:</a:t>
            </a:r>
          </a:p>
          <a:p>
            <a:pPr lvl="1"/>
            <a:r>
              <a:rPr lang="en-US" dirty="0"/>
              <a:t>Pitch variation​</a:t>
            </a:r>
          </a:p>
          <a:p>
            <a:pPr lvl="1"/>
            <a:r>
              <a:rPr lang="en-US" dirty="0"/>
              <a:t>Tone inflection​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6738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Effective body language enhances your message, making it more impactful and memorable: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2039341"/>
          </a:xfrm>
        </p:spPr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/>
          <a:p>
            <a:r>
              <a:rPr lang="en-US" dirty="0"/>
              <a:t>Know your material in advance​</a:t>
            </a:r>
          </a:p>
          <a:p>
            <a:r>
              <a:rPr lang="en-US" dirty="0"/>
              <a:t>Anticipate common </a:t>
            </a:r>
            <a:br>
              <a:rPr lang="en-US" dirty="0"/>
            </a:br>
            <a:r>
              <a:rPr lang="en-US" dirty="0"/>
              <a:t>questions​</a:t>
            </a:r>
          </a:p>
          <a:p>
            <a:r>
              <a:rPr lang="en-US" dirty="0"/>
              <a:t>Rehearse your responses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 session is essential for projecting confidence and authority. Consider the following tips for staying composed:​</a:t>
            </a:r>
          </a:p>
          <a:p>
            <a:pPr lvl="1"/>
            <a:r>
              <a:rPr lang="en-US" dirty="0"/>
              <a:t>Stay calm​</a:t>
            </a:r>
          </a:p>
          <a:p>
            <a:pPr lvl="1"/>
            <a:r>
              <a:rPr lang="en-US" dirty="0"/>
              <a:t>Actively listen​</a:t>
            </a:r>
          </a:p>
          <a:p>
            <a:pPr lvl="1"/>
            <a:r>
              <a:rPr lang="en-US" dirty="0"/>
              <a:t>Pause and reflect​</a:t>
            </a:r>
          </a:p>
          <a:p>
            <a:pPr lvl="1"/>
            <a:r>
              <a:rPr lang="en-US" dirty="0"/>
              <a:t>Maintain eye contact</a:t>
            </a: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/>
          <a:lstStyle/>
          <a:p>
            <a:r>
              <a:rPr lang="en-US" dirty="0"/>
              <a:t>Speaking impact​</a:t>
            </a:r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/>
          <a:p>
            <a:r>
              <a:rPr lang="en-US" dirty="0"/>
              <a:t>Your ability to communicate effectively will leave a lasting impact on your audience​</a:t>
            </a:r>
          </a:p>
          <a:p>
            <a:r>
              <a:rPr lang="en-US" dirty="0"/>
              <a:t>Effectively communicating involves not only delivering a message but also resonating with the experiences, values, and emotions of those listening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{BC670706-AF68-40A4-A30A-6CEB885CD7D1}TF55c86556-70ea-476e-aa05-13a38f2d5b0da1381d77_win32-a3c664429073</Template>
  <TotalTime>0</TotalTime>
  <Words>499</Words>
  <Application>Microsoft Office PowerPoint</Application>
  <PresentationFormat>Widescreen</PresentationFormat>
  <Paragraphs>124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Avenir Next LT Pro</vt:lpstr>
      <vt:lpstr>Calibri</vt:lpstr>
      <vt:lpstr>Custom</vt:lpstr>
      <vt:lpstr>Basic presentation</vt:lpstr>
      <vt:lpstr>Agenda</vt:lpstr>
      <vt:lpstr>The power of communication</vt:lpstr>
      <vt:lpstr>Overcoming nervousness​</vt:lpstr>
      <vt:lpstr>Engaging the audience</vt:lpstr>
      <vt:lpstr>Selecting  visual aids</vt:lpstr>
      <vt:lpstr>Effective delivery techniques​</vt:lpstr>
      <vt:lpstr>Navigating Q&amp;A sessions</vt:lpstr>
      <vt:lpstr>Speaking impact​</vt:lpstr>
      <vt:lpstr>Dynamic delivery​</vt:lpstr>
      <vt:lpstr>Final tips &amp; takeaways​</vt:lpstr>
      <vt:lpstr>Speaking engagement metrics​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 Grinberg</dc:creator>
  <cp:lastModifiedBy>Bar Grinberg</cp:lastModifiedBy>
  <cp:revision>1</cp:revision>
  <dcterms:created xsi:type="dcterms:W3CDTF">2025-11-04T21:28:08Z</dcterms:created>
  <dcterms:modified xsi:type="dcterms:W3CDTF">2025-11-04T21:28:15Z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